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6"/>
  </p:handoutMasterIdLst>
  <p:sldIdLst>
    <p:sldId id="257" r:id="rId2"/>
    <p:sldId id="267" r:id="rId3"/>
    <p:sldId id="270" r:id="rId4"/>
    <p:sldId id="281" r:id="rId5"/>
    <p:sldId id="275" r:id="rId6"/>
    <p:sldId id="278" r:id="rId7"/>
    <p:sldId id="280" r:id="rId8"/>
    <p:sldId id="265" r:id="rId9"/>
    <p:sldId id="264" r:id="rId10"/>
    <p:sldId id="271" r:id="rId11"/>
    <p:sldId id="272" r:id="rId12"/>
    <p:sldId id="274" r:id="rId13"/>
    <p:sldId id="258" r:id="rId14"/>
    <p:sldId id="283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A772"/>
    <a:srgbClr val="23B3E8"/>
    <a:srgbClr val="83B950"/>
    <a:srgbClr val="2D3951"/>
    <a:srgbClr val="D1C079"/>
    <a:srgbClr val="FB8605"/>
    <a:srgbClr val="C6EB6B"/>
    <a:srgbClr val="D7C2B3"/>
    <a:srgbClr val="C6BE95"/>
    <a:srgbClr val="DF89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6351F9E-5025-4AFA-80E3-7327D2695ADA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8503094-0506-4105-A870-4777871D8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7214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E4B85-743F-4857-BD48-F780668DB786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D5CF-5DF3-40FE-80B6-B06CB5B6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804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E4B85-743F-4857-BD48-F780668DB786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D5CF-5DF3-40FE-80B6-B06CB5B6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00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E4B85-743F-4857-BD48-F780668DB786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D5CF-5DF3-40FE-80B6-B06CB5B6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627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E4B85-743F-4857-BD48-F780668DB786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D5CF-5DF3-40FE-80B6-B06CB5B6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863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E4B85-743F-4857-BD48-F780668DB786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D5CF-5DF3-40FE-80B6-B06CB5B6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98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E4B85-743F-4857-BD48-F780668DB786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D5CF-5DF3-40FE-80B6-B06CB5B6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23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E4B85-743F-4857-BD48-F780668DB786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D5CF-5DF3-40FE-80B6-B06CB5B6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378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E4B85-743F-4857-BD48-F780668DB786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D5CF-5DF3-40FE-80B6-B06CB5B6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50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E4B85-743F-4857-BD48-F780668DB786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D5CF-5DF3-40FE-80B6-B06CB5B6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636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E4B85-743F-4857-BD48-F780668DB786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D5CF-5DF3-40FE-80B6-B06CB5B6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16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E4B85-743F-4857-BD48-F780668DB786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D5CF-5DF3-40FE-80B6-B06CB5B6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04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E4B85-743F-4857-BD48-F780668DB786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D5CF-5DF3-40FE-80B6-B06CB5B60E7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34062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E4B85-743F-4857-BD48-F780668DB786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D5CF-5DF3-40FE-80B6-B06CB5B6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48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E4B85-743F-4857-BD48-F780668DB786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D5CF-5DF3-40FE-80B6-B06CB5B6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588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E4B85-743F-4857-BD48-F780668DB786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D5CF-5DF3-40FE-80B6-B06CB5B6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645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E4B85-743F-4857-BD48-F780668DB786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D5CF-5DF3-40FE-80B6-B06CB5B6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79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E4B85-743F-4857-BD48-F780668DB786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D5CF-5DF3-40FE-80B6-B06CB5B6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217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37E4B85-743F-4857-BD48-F780668DB786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4D5CF-5DF3-40FE-80B6-B06CB5B6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040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447915" y="1851662"/>
            <a:ext cx="3230880" cy="3180005"/>
            <a:chOff x="4447914" y="1851659"/>
            <a:chExt cx="3230880" cy="3180005"/>
          </a:xfrm>
        </p:grpSpPr>
        <p:sp>
          <p:nvSpPr>
            <p:cNvPr id="2" name="Oval 1"/>
            <p:cNvSpPr/>
            <p:nvPr/>
          </p:nvSpPr>
          <p:spPr>
            <a:xfrm>
              <a:off x="4447914" y="1851659"/>
              <a:ext cx="3230880" cy="3180005"/>
            </a:xfrm>
            <a:prstGeom prst="ellipse">
              <a:avLst/>
            </a:prstGeom>
            <a:solidFill>
              <a:srgbClr val="F2F2F2">
                <a:alpha val="4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953826" y="2564498"/>
              <a:ext cx="2401940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dirty="0">
                  <a:ln w="0">
                    <a:noFill/>
                  </a:ln>
                  <a:cs typeface="Arial" panose="020B0604020202020204" pitchFamily="34" charset="0"/>
                </a:rPr>
                <a:t>APPs</a:t>
              </a:r>
            </a:p>
            <a:p>
              <a:pPr algn="ctr"/>
              <a:r>
                <a:rPr lang="en-US" sz="4000" dirty="0">
                  <a:ln w="0">
                    <a:noFill/>
                  </a:ln>
                  <a:cs typeface="Arial" panose="020B0604020202020204" pitchFamily="34" charset="0"/>
                </a:rPr>
                <a:t>FOR </a:t>
              </a:r>
              <a:r>
                <a:rPr lang="en-US" sz="4800" dirty="0">
                  <a:ln w="0">
                    <a:noFill/>
                  </a:ln>
                  <a:cs typeface="Arial" panose="020B0604020202020204" pitchFamily="34" charset="0"/>
                </a:rPr>
                <a:t> </a:t>
              </a:r>
              <a:r>
                <a:rPr lang="en-US" sz="5400" dirty="0">
                  <a:ln w="0">
                    <a:noFill/>
                  </a:ln>
                  <a:cs typeface="Arial" panose="020B0604020202020204" pitchFamily="34" charset="0"/>
                </a:rPr>
                <a:t>GPS</a:t>
              </a:r>
            </a:p>
          </p:txBody>
        </p:sp>
      </p:grpSp>
      <p:sp>
        <p:nvSpPr>
          <p:cNvPr id="3" name="Oval 2"/>
          <p:cNvSpPr/>
          <p:nvPr/>
        </p:nvSpPr>
        <p:spPr>
          <a:xfrm>
            <a:off x="4233629" y="1611936"/>
            <a:ext cx="3659451" cy="3659451"/>
          </a:xfrm>
          <a:prstGeom prst="ellipse">
            <a:avLst/>
          </a:prstGeom>
          <a:noFill/>
          <a:ln w="111125">
            <a:solidFill>
              <a:srgbClr val="FFFFFF">
                <a:alpha val="9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83291" y="5744506"/>
            <a:ext cx="61407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Chad Sperry, GIS Center</a:t>
            </a:r>
          </a:p>
          <a:p>
            <a:r>
              <a:rPr lang="en-US" sz="2800" dirty="0" err="1" smtClean="0"/>
              <a:t>Donghee</a:t>
            </a:r>
            <a:r>
              <a:rPr lang="en-US" sz="2800" dirty="0" smtClean="0"/>
              <a:t> </a:t>
            </a:r>
            <a:r>
              <a:rPr lang="en-US" sz="2800" dirty="0" err="1" smtClean="0"/>
              <a:t>Koh</a:t>
            </a:r>
            <a:r>
              <a:rPr lang="en-US" sz="2800" dirty="0" smtClean="0"/>
              <a:t>, PowerPoint Extraordinaire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0715"/>
            <a:ext cx="455284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Never </a:t>
            </a:r>
            <a:r>
              <a:rPr lang="en-US" sz="2400" b="1" dirty="0">
                <a:solidFill>
                  <a:schemeClr val="bg1"/>
                </a:solidFill>
              </a:rPr>
              <a:t>Get Lost Again: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Learn to Navigate and Use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Your Smartphone GPS and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Other Exciting Mapping Apps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61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862" y="195263"/>
            <a:ext cx="7381875" cy="646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6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062" y="195262"/>
            <a:ext cx="7381875" cy="646747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2971800" y="3535680"/>
            <a:ext cx="1905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971800" y="2392680"/>
            <a:ext cx="4884420" cy="762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04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062" y="195262"/>
            <a:ext cx="7350141" cy="6100763"/>
          </a:xfrm>
          <a:prstGeom prst="rect">
            <a:avLst/>
          </a:prstGeom>
        </p:spPr>
      </p:pic>
      <p:pic>
        <p:nvPicPr>
          <p:cNvPr id="1026" name="Picture 2" descr="This Is What Happens When The GPS Is Wro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950" y="4400194"/>
            <a:ext cx="3048000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166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833682" y="6311896"/>
            <a:ext cx="5944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https://play.google.com/store/search?q=map&amp;c=apps&amp;hl=en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114" y="1513879"/>
            <a:ext cx="8465004" cy="451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50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225" y="423825"/>
            <a:ext cx="9404723" cy="1400530"/>
          </a:xfrm>
        </p:spPr>
        <p:txBody>
          <a:bodyPr/>
          <a:lstStyle/>
          <a:p>
            <a:r>
              <a:rPr lang="en-US" dirty="0" smtClean="0"/>
              <a:t>Apple App Store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0262" y="195262"/>
            <a:ext cx="7381875" cy="646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42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Location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Varies with device manufacturer and carrier</a:t>
            </a:r>
          </a:p>
          <a:p>
            <a:r>
              <a:rPr lang="en-US" dirty="0" smtClean="0"/>
              <a:t>Older devices may not be supported</a:t>
            </a:r>
          </a:p>
          <a:p>
            <a:r>
              <a:rPr lang="en-US" dirty="0" smtClean="0"/>
              <a:t>Accuracy</a:t>
            </a:r>
          </a:p>
          <a:p>
            <a:r>
              <a:rPr lang="en-US" dirty="0" smtClean="0"/>
              <a:t>Indoor Use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04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hilibeep.files.wordpress.com/2012/09/screen-shot-2012-09-27-at-7-52-32-pm.png?w=300&amp;h=1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87" y="1831166"/>
            <a:ext cx="5691341" cy="193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ocation Services 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7855" y="1831166"/>
            <a:ext cx="2523579" cy="439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aps would like to use your current location. Don't allow or OK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7" y="4366329"/>
            <a:ext cx="4365625" cy="186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location, target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899078"/>
            <a:ext cx="1226342" cy="122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34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- Cell Towers/Network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6287" y="1550655"/>
            <a:ext cx="8946541" cy="4195481"/>
          </a:xfrm>
        </p:spPr>
        <p:txBody>
          <a:bodyPr/>
          <a:lstStyle/>
          <a:p>
            <a:r>
              <a:rPr lang="en-US" dirty="0" smtClean="0"/>
              <a:t>Course Positioning</a:t>
            </a:r>
            <a:endParaRPr lang="en-US" dirty="0"/>
          </a:p>
        </p:txBody>
      </p:sp>
      <p:pic>
        <p:nvPicPr>
          <p:cNvPr id="1026" name="Picture 2" descr="http://anders.com/images/microCMS/3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55" y="1690692"/>
            <a:ext cx="4762500" cy="375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anders.com/images/microCMS/3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409" y="2424112"/>
            <a:ext cx="4762500" cy="375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anders.com/images/microCMS/3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909" y="2901952"/>
            <a:ext cx="4762500" cy="375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25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– </a:t>
            </a:r>
            <a:r>
              <a:rPr lang="en-US" dirty="0" err="1" smtClean="0"/>
              <a:t>WiFi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Mapped using our smartphones and GPS</a:t>
            </a:r>
          </a:p>
          <a:p>
            <a:r>
              <a:rPr lang="en-US" dirty="0" smtClean="0"/>
              <a:t>Quick, not accurate (improving)</a:t>
            </a:r>
            <a:endParaRPr lang="en-US" dirty="0"/>
          </a:p>
        </p:txBody>
      </p:sp>
      <p:pic>
        <p:nvPicPr>
          <p:cNvPr id="1026" name="Picture 2" descr="gps vs wifi on i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404" y="4365397"/>
            <a:ext cx="4762500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co - wifi hotspot triangul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804" y="3896639"/>
            <a:ext cx="2857500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0.gstatic.com/images?q=tbn:ANd9GcRfDZpHVB-TyWSXGZGjauqBVDXv3o5BZmhYf39ljTuanskHOWPBW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432" y="1238135"/>
            <a:ext cx="2286000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50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– GNSS (GPS)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348" y="1853248"/>
            <a:ext cx="2447627" cy="4351338"/>
          </a:xfrm>
        </p:spPr>
      </p:pic>
      <p:sp>
        <p:nvSpPr>
          <p:cNvPr id="4" name="AutoShape 2" descr="data:image/jpeg;base64,/9j/4AAQSkZJRgABAQAAAQABAAD/2wCEAAkGBxQSEhUUEhQWFhUUGBwaGBcXGBcdHRgXGBgXGh0YGhwYHCggGBwlHB0YITEhJSkrMC4uFyAzODMsNygtLisBCgoKDg0OGhAQGywmHyQsLCwsLywsLCw0LDAsLywsLCw0LCwsLCwsLCwsLSwsLCwsLCwsLCwsLCwsLCwsLCwsLP/AABEIAMQAyAMBIgACEQEDEQH/xAAcAAABBAMBAAAAAAAAAAAAAAAAAwQFBgECBwj/xABFEAACAQIEAwUFBQUFBgcAAAABAgMAEQQSITEFIkEGE1FhcQcyQlKBI4KRobEUM2JywVOSotHwJHODsrPhFRZDRFRjk//EABkBAQADAQEAAAAAAAAAAAAAAAABAgMEBf/EACQRAAICAgIBBAMBAAAAAAAAAAABAhEDIRIxQQQiUWETMpFC/9oADAMBAAIRAxEAPwDuNFFFAFFFFAFFFFAFFYJpnj+JxxEBiS7e7Gou7eijp5nQUA9vWryBRckADqdBUYv7RL8sC/R5Ou/wIdvm+lbrwSHd171vGU5/ybQfQUBh+OwXIV+8KkAiIFyCb75AbbdajeK9pu6UgwyoxVihZVPujVsqtmIG50qQ4jjmDLBBbvXBNyLrEgtzsAddxZdLnqBc0vw7hiQg5dXa2eRtXci+rH6nTYX0AoDiH/mGSXFLiG7tZVzZXOiBits9iTZra3tXXeCceMka95G3e5AWyDlfQHNHcglTe+2l6Ti7J4dJS7BpM+ZQrAFUDakCwva2mp2NqnMVhVca7jZhup8QelVgmlstNpvQinFotmbIdrOCt9ts241p4jgi4IIPUU0w2IuTG9s6gX6BlN7MBfY2OnkaweFR7qvdnxj5dvTQ/WrFR9RUeRNGNxMBfS2V7eXwsf7tK4PHpJcA2ZfeRtGX1H9dqAd0UCigCiiigCiiigCiiigCiiigCiik5JQtgSBmNhcjU2JsPE2B/CgFKTnnVFLOQqqLlibADxJO1Rr9oIAZFWQO0RUMiG5zSe4nhmboL0xjwz4p7ykZV94KbqrdY0PxMNmk+gA1oDZOIzYprYcd3CDYzMOZv5FO3qb/AEtrLcP4bHCDkGre85N2e22Zjqdz+NOo1AFgLAdK2oDApnxTHd0mbQsdFBNhfxJ6KBck+ANUj2z9o3wmFjSGXupZpNGBsQkYuxGh6lB96qInH8VDh1GJaaaZlMnMTYCQeOlwEG2urG4qJOlZMVZ2bs3gikZkclpJzndmFjY+6pHwgD4elz51M159wHG8Xxbi0SDESxRgqJIo5JVXLGAZDyWUhiDbyYV6CFWaogKwRWaKgET2ghbIJY754TnFhqyfGg8bgXt1Kr4U9wWKEihlII01GxuAQR5EEH604NQHCT3JeP4YXy+kT88Z8guYr6KaAn7U2xuASW2Ycy+6w0Zb/Kw1HT8Kc0UBXjxObCvlxI7yJjZJlFiCdlkUbEnqND+VT8UoYBlIIOoI60y46rGF1R40dhZTKAyE+DKSMwOxrnfD+2UmHVhJDllhJE0Nzlyg7oxBzraxU6m1wb2vUNpK2SotukdUoqv9ke0oxyFghGUKcwIKMWBuEYHW1vLRh1uBYKkgKKKKAKKKKAKKKKAK5D7VZO7x0MrYvKY1LRxWK5DbUiQN8XXS+gF7GuuO1tT0rhPG5IsVNKcIGXDQSlp8W3OHkcG65mJJ0sAoBsMo0uLmrXdFodmOC4ONiZcVLEcAcspIkZgr5fdZbWUnQZbakV23hGKSWFHiUqjKCgZSpC9OU6jTxrlXYXgCPijKXYRRIMsA+IOWU58p+1VRYkW3fyF+qZ3j3u6ePxL6/MPPeoTtUuhPse0XrSOQMAQbg7EVXu1/bHD8PS8pzSN7sS2zHzPyr5n6XqUr0ioh2x7L4XFlJJ4u9kFo4wS2UZmuSVBAIG58QtqiOM8U4YMSO/kUKsaKsgJytYsTnddGy6Aa/E3jVC7UdrZsdh1d2MZL3SGO9ijFkUM1wWBAdjca8ugtVPWEtsDpv0t5f68KS1phP4OxcI41wTCyZsEsWcgKzQKSVVm+J2sAu2lulWXE9qY1UMMzZ75bMvMF95ly3BArguDjJ0Ltp4bnXYX0p3iu0s0bp9q14WBQRAKsZ9Bpe1wQBrfWrJcnSQelbOkze0wLlvG5DvbNGskndp8z+6b36KDt51M8M7QxYzkw3ECkwHuSwqCSdj3cgViD5GuMQcaLZxHDGSblpAxjkJdr3OXQgG9l0GvlWe0PaIYjDLFKGknjYZJiCrQJsyFrkyZr21IA+laKDuqKtqrOr9qOLcYwMTS2wk8aKSZAroRYjmdSxtpfYmqlw72i4p5JM4wryyiKNFjNwftGBL7mwDEinPY/2nxHDvheJEjkKrMQXV1ItlkG+b9fG+9LfiPcThc2AREexaFCC0bWBZTqdUNxVljbTjW/kmLXZZu1Ptbx0AVI4o0DDlkIZiSjZWFibXBFiak/Z322lxmMEGNxMcneJ9msWZecakG1s3LfTyqmYziLsszqEMauzWu3KvKoYgA5QzW2tck9BSD9pngdGhxRROV0VsNGzWvfKzLa+oI0IrP0/KcOLjv5NcsYxemekIuFwrqIo7+OVb/iRc1Vu1/ZD9tY91LlIy5ltoCtrWOtjb+E1aeC8STEwRzxm6SqGHlcXt9NqeZaya+TNM5nwzg2PwMihJBM7XMkWYBTHdeaBmUHMpFmRtw62ItV9wGOzWD6E36EXI3BB90+Vz5GtuK4MyIClu8jOeMn5h0PkRdT5NVb4xxyIFRHYTzxNIkchMau8ZAt3hBUSodCN7b6AVILlRVVwXbrCtGHZiuVlWa40hZ1BBcnZLm2bb86tNE7VolqnTM0UUUICsGs0hjsQI0ZzsovYbnwA8ydKAZcSUTN3G6WvL5qfdT7258l86RiwcayxwQokccI711QBRmN1jFh6O33BT3hmGKJzWzsczkfOd/UDYeQFI8D5leXrK5I/lU5V/wgH60BtxHhSyKMh7uRCWjkUC6udyR8QPxA7/gRjhfEDJmSRQk0ds6A3Gt7OhI1RrGx8rHUVJVTPaVx2LAwLN/7gEiC1rk6Z7+MdsuYfy9bVKVukGxr2+7Vw4K0aTiGaT3joci758hBDEacgKkgnUG1cG4rjmlxTI7riJJJFHfxZjnzfKG33AtpbLapyDtFIrFf2mAySNmkE0BkLTPYG7FDtothoMtLDjkcaGQQwmSIEAqVUllJUOvLdQdSAOnUV0ZG/Tw/W2yccI5HTdGvFcGUkyooZFjXuizqisF+zBGotqGOpvvTfDpIwfNGibWKSBgW3I0J6a05kxylYs0GDlMiiR43JiYORazDNqQo964vmOgpTu9VCQJAtrskbFlznfmJNzlyi1U4qOBOa9z8iSTk+PQwEliVy79SOl9q0mwaOCbWbxB3qRkwbMSVXRbnW/QUwyOGPXluQB06fjXPGTTuJWXwxDheHKs/lpY2AIFjm8zUsBvnRbONb2sw+m9aQE5MrHJnW4uLXHl5EU0x5UABiGRdtOptt40lNylvsJqKGXEeGqil0e4F+Vt7C12B6gX1vTDvzYDQ2FhyqdBsLkU7ixJgcsjK7WK8y3AB6HWx6CmuLn7xy+VULakLtfxA6elejj5Vv+mDa8D3gWIBxCrIRknDQSHymAUMbdFbIfRaZYPHz4dhldkeJjpf3JFNm023vfpTeZbqR4ipHtLzTmUbYhEn+sg5/wDGGP1pKNsm9HdPZn7QE4gncyBUxCDVRoHHzIOnmOlX0V48wuKeGRZY2KuhurLup8R/l12O9emvZ52wTiWGz6CaOyzIPhY7MP4WsSD5EdDXHOPFmsXaLSao3a7hsU0c8Tfu2vMrDQxypyyZD0bmU3H8V6vVRfH1AjWT+yYMb7FDyuD4jIT+FULHF55JpGGGEbTzqVC2IWLFYeNTmMluuuUqLkZ7bV2ns7xKHEYaKXD/ALoqAoNwVC6ZSDsRax9KjeIcBimmJCZXw5jkhZeXJL9pcArblYZcy7G+tTuDnEiK4Fsw1Hgeo+hqFFJaLSk5McUUUVJUKjMb9pNHF0T7V/obIPq1z9ypOo3hHM00p+OQgafDHyDXqL5j96gFuLTFIZGX3gpC/wA50X/ERS2Ew4jjRF2RQo9FAFNONm6ooPvSxj1s4b+lSNAayMACSbAC5J6Ada8ydvO0hx+LeUH7NeWEfwA6N5FjzfUV2T2v8c/ZsAyqbPiD3Q/lIJc/3Rb7w8a88gV1+nh/oxyPwO0xcl75zfxst/W+W96nuA4a2Hdl0LsEvpoqAMfS5aMfSoCBatHDeVIktcmNn0Nv3jE6+PKii2lXzq40MX7bEMdw+F4jK8cbM9he7A22LnUXN6nsNGk1igCud410VzbeMH3T/B6WPSoTAyoVLCwG1tSF11UX2HpT2OQC6nTlsfTyv41wTm6ps6aSNExgUkX8RbzuQPTX9KQicIuZiS1gLjTTW39aTPEFk0kcJKRZZm2f+Gew00FhJv433pvjIGAIdcrg6g7i/wDzeo33rKmjKxRJVuWYNl8MxP5nUVC4/FNKQWtpewA2vvrudhrT6dzbL0qOlFej6bBxXKXZhKXgasK0NKvSZFdJBoafYsl8LA39lJLCfRgsyfrKPu0xNP8ABLmw+KX5e5mH/DdkY/3JW/CqyLRImSpz2edpzw7GpKSe6fkmH8BPveZU6/QjrUG9N294VhlWi8D2ejggEEEHUEbEHrWmKhDoyNs6lT6EEGqN7GOPftXD1RjeTDHumvuVtdG+q6eqmrxi8QI0ZzsoJP0F65DUj+zocxkyXzkgNc35kRUJHkSCfrSuFHdyunwv9onrs4/Gx+8axwEt3ZDm7K7BvU6/1rPFhlMUg+CQXt8r8h+moP3aAkaKKKAa8UxXdQySfIjN+AJo4dhu6iSP5FAJHU9T9Tc/Wm3HzeHLa4d41I8mkUH8r07xmLSIZpGCgkAX6sdlA3JPQDWgIXF8cw8oRoZo5BFMAxVlIzBCct722I186bezzteeKQSTGHuQkpjVc2YkBEbMdBY821efuzsiRRTxuysytHeK+UM2YqVOYjOw0NuldZ9kWGw88WLEY+zScWRWYKc0MdyVB1NwRrfaq3tqizikkys+3PiXeY2OIbQR+XvSG59NFX8K52lT3b9lPEcVkVVVZMqqoAAChV2Gm4NQKV6mONRRySdsdIbAnwFWaU5ZSt7d2qKBbqiLceW5qu4SLOyp1dlQfeIX+tTM04eWVh8UjkehY2/KrONuiLoR4dyGSL3gp5RYag8wuOovpp1qVwCqVI+XlII9d6YNIVlWS17Cw/yb8qdYJcmYEg5+YHqRsbjyJ0rijBLKoy6NpSvHaHUgHgNPIUi0ysAkwJQaKw1aP0+Zf4PwtW0kg/ytTOaUC+gPreu1uE7ic6tbGnEcO0ZAaxDC6spurjxU9fMbiouWpnD4pQCkh+zJuU1tf5kOpjk87EHrTPF8NawaK8sbbOotr8rLclX8uvS4qIzSVMmvJEuKSNLOp10Om+h09aRNXJNCKkOAaysn9rDMn4xlv1WmBp5wCTLi8OTt3yA+jsEP5MapPosuyJzXF/Gm8xt9KcNGVup3UlT6qbH8xTWc1hk6LLs6v7BOJZMdJF0nhvbziNwfwZvxrqntA7QjBwK3dmVmkX7NWAZlBBa1wb6Da2u1eevZjiQvE8HmAIMmQgi9wysNvUiuve0yaJIYjIseRsRZRKGICxo2qfxZjcX0tcVyrvo2LhhON4ePvGlmjjEk1lzuo1Mam172vo34GpnG4cSxuh2dSPxG9edOLdziHYLJBGWZSsUqtlY83LmXWFvIjW59K9GwSqw5TcDT0t0I6GqrcEy0lToT4Xie8ijfqygn1tr+d6xSXAz9mVtbI7qPQObflaihUju0PEcssMSoXkJEiLewbKwVgT8OXOrHQ6elPuH8Lyt3spEk+vPawUH4YwSci6eptqTXKO1fbT9pkjlw0rIsdrHKM0ZJRmvlvcEBb7i1dB7B8emxcbGVLBQtpBs5ObMB6WG3zCovwWcaVkN2e7Enh6YiR5u9M88clsgCxqkrGwudSQ5JbTYeF6u/D+HxQLkhjSNb3soA1PU23PnW/EMMJYnjPxqV/EEXrXhmJ7yGNzuygm3zW1H43qWyp5e7UH/bcXf/AORN/wBV6jlqc7f4bu+I4tf/ALSf79n/AK1Ag160dxRxvsluAn/aIvJw39wFv6UYOTlX0H6UlwRvtQflSQ/hE/8AnScD2A9KldjwTMUtZCp4fTw9PD0qPSWlO+pKEZdohNrofwkZtP1/S9IYpbD8N6aPLQ8wYWvZh47Hp9K5lheKScXryW5clvsSkk3rSHHtGTqGVhZo3JKuvgRfTyI1FOYeFySZsliEKrIb+4Xvlv62IFvCneEwq5QRHox6m9yoNhpc3ufIeVXyZoR+yYxbIjFxcmeJmaIHVS12hY9H6EHpJYXtrY0zma9j1tr5kG16s2BwCJKrGTIVPMG2ZGtdbG+ZTa1vrTbjvBAObD2IQEyRgnMt9st7l03t1GtUhnhJ0XcHVldNIzMQCRoRqPUa1uzfnSWI91vQ/pW0iq7H/aYWxeJ85pD9GYsPyNQcxqb7Ut/tMh+YRt/eijNRGDwjzyrFGLu5sB/UnoALknoATXJN6NUtlk9nODX9qimlvkWeKJBtnmmcKAP5VzOfQeIv6kxnD4pU7uWNHTSysoIFtrA7WrzT2RMc3FcBh4Rmgw8l1O3eOBneY9RdkW1/hRR5D0zjsR3cbv8AKpP1A0/Oud9mhTOO9jDjRDJHMIik0juuQFZlaRdHtbUBNGINrnSrfisJc50OSQfF0Pkw+IfpSmCg7uNEvfKoF/Egan6nWo3jvEzGimNlsxIL7gHprsDfxqJS1vwSlbMcFxwM00JUq4tK4uCFzkqov1zFHPpWKpXY3jcoZp3bPH3WIeVuXOywyvk1J25my7aHpRURfJEyjxdG/tB7IdzE2LwjpEIA0simPOXbNnLXvrfYgg3GmlquWCwKYeNUClotbFb6Zzc8q/Dcn0FPuN4PvsPNEN5I2UepBt+dKcMnWSKN0FlZFIHgLe79NvpU6oixTDSKygoQVtpbWmfCuVpYj8D5l/kkuw/xZx92nU2EVjfVW+ZTY/Xx+tR2LDxSLLcPf7L5ffK5cx12a+oHxnTrQg4z7bcD3fEA/SaNW+q3U/0/GqMmEkIzLG5XxCk+XQV272vcGfF4ZHSIiXDubZioDRuLOMxbKNQh18Lda45j+EGNIzicNi1IVj3kYGUDMbfDZvUOK9HBNOCVmDhcjThdw8lxYiGXQ6EcvgabI9TnDsKjXlPeuskJWMDJmIyczNrv4fjrUeMM4jQr3AzZiFnyhjzWFibX8L6bVEM+OU3FPZaWCajbWhASVuJa1xsRQqGCBioJCEFb3OoIJFIZq6LMWhcyVoWrVprgDTl621+vjSMr6G3hUJkUWjsW5iM2JaMNAEaJs2zyNlYRAjXNbXTanmE7pUyW59NL5QPDm1NgSebzNb8XYFIoo17tYYwMml1YgXJt7zG9ix8AKinlJHMdCLedv9XryPUZeU7OmPtQ9mX7VnESZVBUsASuvXxb1pAYnKq5iwdSSpHvAKbFbgbi5O3SiMoCpJIFrfFoLbaf1pPFz3ysGsSd/wDt0v8A0rLlZaxaV84dCtyQCybjXUlN/O67jeqXioSoOhK20a248asDObMUtmAupYkC4Yakk76k9KOEpJiGcSSRhbBmWILcAtY+QPr410YpuEHLwRw5tJEP2na8w8TFFt/ulFKtE+Cw1yCJsUtibG8UB1t/PL/hVf4tJfjMuGMjyBpVEceQC6Es2UKjAgDKCoJI16Wqupw7OrdzDMdiHcgC1x/DYeuarRkskbstKDi6ZdvYDw3vOJGS1xBEx26sQo+u9egeJHMY4/na5/lTmP55R9a5r7E+GNg8G79zI8uJcElQthGgITnZsrC5c3W/veVXmFMRO5kzJAF+z5ftGsDzZWNlU5sovlb3OnXNgmMZikiUvI6og3ZiAB9TUNjQ2LFkBijQ5u9ZbOSNfs0bYXHvMNeg6iQwvB41YO2aWQbPIcxBNr5b6Jt8IFOsbMEjd291VJPmANqgFA9nPZovhsPiJpA6tDyIqZCO8ZZGLMHObUACwGl970VeuE4buoY02yqBbwNtqKE2PKi+CHL30X9nIbD+CTnXToNSPu1KVE8RHdTRzDQNaKTzDH7Nj/KxI/4hoQS1IYuBZFZG2YEH0Ph4UsKpvtQ4Ti58NmwU8sbxHOY4yAZgLHKG3DAjTobkEHSpQEu0va6PDJHh8VE8hnEiSGwCZUU5nYnoRY28G8q4/wAUil4XIIEx80ABZkMQJjljaxSWyva5B10O1O8bxx8SskkuT9q5UdBdy2bPkRAvxe/mXwHlTvC8ExuIjbCNBIHhj77DvkXIsbC/7O1xY5rErsVYEagmtPT5Kk1JaJnGtor3B58U+KdmkM8cq3kdicrLlOU2IujA7bHQ1IT41ZUW2CTGBGdS2Zka5yNZcpuRqdhUBwuUmdL72ZNBlsMjgCw21NR6BGRVdSQDcFWsRmCgjVSD7o/E10RwL8rnfgo8/tUfsnOJzYYZF/YZoeT3DiWDLzNf34TcfSmivhTuuLX0kgf9Y0ppI4sgGayLYZiCbXJAFugv5egpOt6owb2PWTDdJcSP5sPEf0xArBw2HO+Jl+uFH9J6ZE1gmoYRa4cRHJEQJychzOf2axO2Vv3lxaxB1O/Sm88UXWaS410gHXbUzVA4PFGKQOBe17i5AYEWIJH+tKsOHlw8inuzqNShGVx1LC11YDxHjtXn58FO10bRfJfZo7Qi3PN02ijH6ymkppodeWdj5yRL+kbUhKzIcrEa318fx8fDyprJiLbHeubjsniOu+is6nDSSco5e+YknMunLGNPpT/s84Amth1w4ZQicxLPI1wsfMblifIbVD4HDd6JS7mOBABLL8tzcIo+ORwDZfK50FV6d1sVVSBe9ybnTMBewsDY/lXQq/HRZaZOcQxE3eQhbQLDGMuX4cujuQNWYsTe4v0p/wAC4ZLxTER4YYmaYM4L3uFSME53GYnW22g1NQ3aGUjGT5N82Ta97BVIsfMV3X2c8DPDIhNPkZplVJ2S18OULWVsulubmItYgXuNrJpRoN2y/SKsEKxQgCwEcSjYaWH0AF/pTvCwCNQq7KLf9/WmuEGd+9O2oj/l6t94gW8gPGn9ZgKj+LHN3cf9o4vt7q8x36aAH+an96YYX7SV5OicifT32+psPuUBIUUUUAUhjcMssbRuLq4Kn0Ph50vRQEdwjFMQ0chBlisGO2YH3ZLdAwH4gjpUhao3iuHYMs0QvJGDdRYd5Gd0udL9Vv1HS5p3gsYkqB0N1PkQQdiCDqCDoQdRQFIxHYWJ+KDEwyNB3RWWVI1W0sj5hrfQAhTfQk59LHWrZhj3LiI+41+6N9upjPp8PlcdKWwf72b+Zf8AprS+Lw6yKVYXB/UaggjYg2N6N2DmvtH9n5klXG4NftEYNNEB+9AYEslvjte4+K/Qjm4dImRmT5GZf7rEf0r1jhZ2VhHKbk+4+wkHgegcdR13HW3POO+zeLHQl4bQYmJ5EvblkyuwGcDqRbmGuut63x5uOmUlCzh96L094/wPEYKTu8TE0ZN8pOqvb5GGjfr5Co7NXUppmNG5NYJrTPWpeociaFCad8IF5L2uFUki3iCoB8KjWeneBxoSOQW1bLY3tYC+m1ZZJe0vBbHnGcYzsMxJsFF7AXCjlFha9vHfateH4IOhlkcxwRmzSAAlmtfuowdHkI+ig3PS6qwqqCfGXCvrHCOWSYX0Yn/0ov4zqR7vjUPxfi74hgWChUGWNE0SNPlRenruetclWbNm3GuKmcoAoiiiBEUSkkIDuSTq7tYXc72HgKb8Jw4knijbZ5EU+hYX/K9O+znZvE46Tu8LEZCLZm2VL7F22HXzNjvXc+zPsvh4fFnlInxMpWPNbljEjAHu1PUC5znXTpVukVKdwjgf7FK2JxXLjcSWaJQquMCZMzLNOrMLE6gfLYnU2FTPZ7isPD21yuuM5p3ST4wtwoDGxDkm5ve7722vvE+yWEmxbyrEO/dMssgOiqba22MlhYeW/SqD2Y7NTYjFT4WRJFwsRyzJiI1PeIQe6eNlPLINdr2ABub2Fkm3p6rZdOKW+y3diO0jGESPDJDh2cpaS/8As8mnJc2zwEmytYZSMp0sRfQaiUKxoMPLGqxZe7Fh9mVtYIQdVuNLHTzqA4d2riwzHDyF2QNkglyk5wDbuyR7xT5uq2J2JrOUleiqRauIzEAKnvvot+ni1ri9hrv4UvhsOEVVXZRaorgfeSPJiHK5JAohUWJWNbkszdCxOq9Mo1vtNUAUUUUAUUUUAVC8SglhLzYZA5Yc8ROUOwFlcHo2wPiPMC81WKAqnAO08GIkZ1zI7qqNC4yussZe6WPvNZhqOi1ZMI+YE5g2p2tYeWnhXK/aLiJYsQyoFdZrOxK3kgERBMkYAPLsTfXkBG9hYfZfKQkyy2RzKQqe7dEVQSq7aEkaX0CHqKqm7LNKi64vDrIuVhcfoRsQehB61C4GUYfETRSN+8CyhiPH7M5ugPIuu3NU/eofjq5JIJ7aI3dv/u5rKbjwDiM67WNWKj7iXDosRGY541kjbdXAI/PrXNe0XsUw0t2wkrYdteRgZEJ10sSGT6E2HSuh9y0AJjN41BvGT7oAvyE7fynTzFOcLjVe4Fww3VhZhfxB/WpTa6FHnLi3sm4nCeWNJhrrE48uj2/1eqpiuz2NQ2fCYhdSP3TkXG4BAsa9fMwAudB51Ex4w94e6sySkWY3Ch7MWIPxAgDQdfU2tzZHFHlHD8DxcjBFw8tybaowF7XsSwAGmupGlWROCSYdvsMJJisRpdjE5ghY6LlzC0z3vzNZR0Dbj0xBhLczsXbxOgB65V2H5nzpFn72bKPchsWN95CNF+6OY+q1VtsUeecL7KOLYuRpJ1CM5uzzOCTe+tluTa23S4tV/wCzfsPw0RD4uVsQw1yAZI76aEXLNr5i/hXV6b4rHJGQCbsdkXVj6AdPPalkmMDgY4ECQxpGg+FFAHrYddN6jcZMJ5o442HJmkLb7DJy9CRm329adfs7zfveRP7MHVv52H/KNPEnatODoGeWQCwuI0A2EcVxoNhzF9ulqgD/AAuHWNcqiw38yTuSepPjStZppisaFOUAu/yLvrsT0UeZoDPE5USKRpGVUCnMz2ygeLX6VyWHgc2OVc94YMxPenMXZ+ZVZLgZEPMQBc6ja166fPwdZypxID5GDLHrkUg3Fx8ZBsbkbgaVJ2qGkyyk10MuBYPuYEitYILDmLE+ZJ6ne3nT+sAVmpKhRRRQBRRRQBRRRQCLYVC4cqpdQQGsLgHcA7gHwqO4jwGORs4UBtAdwGAvYnKQQyk3DDUa23NS9FAVHjGExndZYJ3je4yl0EljrcFkF2Qjoy32NxVb4f2nxZV8LxiJYllOQTgKqsp0KgEncahhtfW1q6jao3j2AaeFo1MdyQbSx94hykGzLmHhuDp57VD2qJVJnKE7WphcdIJDJLh0JjaUDMz5VXMzZdG57aAX866BwbjkXFIy+GeOymxPN3kba25eUrcdb+O9V3hfYGSJpMRKsby5y3cRt9jLHlAICsoyPq9um17jZ5wTsXhBIcRgJ58Oykq8atoL6mN45ASgtsBawsRSCpUyZtN6LXJw5s2e4mt8MvTXUqQMo6fD03FQnavtNJCO7XAzSyMjOoDxqPs7EkNdiCLg+6an/wDwsf2s3/6Go7iUcaExhpZZnU5Y+8c6bZnAYBUudzv0vVk0VKXL7RpsjvEsCohzAOGzOMpYg8wAOa4uLgWvV84fjkWNREkslwGzBfeLali7WUk3vpXMuH9gce0rCVIkjJZGYPrl3WaM5SQw6qwsdqtnZXgGMjlH7TxBpAqZWhEWUHoGRs2gta9hv4VEYtL3NFpuN+0tXdTSe+wiHypzMfVyLD0A+tZKR4ZCwFgSMzM2p1tdmbe16b8Vkiw0TzTTSLGguSXP4AbknoBVE4f2wXHzRFcPOuFGbPLiHVUuBa6gXDWJAJzC1/GqzfGLkQlbOg8WxuVAEYBpTlRtwLi5ffUBbnfW1uta4TExoipCrSKq2GUaWGnvGyk/WuU4XieKzTQ8MiOIkACd81isBzteRC5s2cEHQ6d3exua6L2P4DNAveYzEy4jEMObM3In8KIoC/etc+mlTF2rDVOiW7qWT3m7sfKmrfVj/QfWnOGwqoLKLeJ6k+JJ1J86WoqSDFqzRRQBRRRQBRRRQBRRRQBRRRQBRRRQBRRRQAaj8dweKVg5DLIBbvI2ZGy72JUjML9DeiigGUXCC1w+JxLA6WzqNNeqICPxqSwHD4oQREgXMbtbdj4sTqx8zRRQDukMThkcAOoPhfceYO4NZooCC472Sw+KyDEZ5FjN1VnJUE21I2J6XOoubbmtOMdnMKmFYdyrLChaNWLFVKAsul7WB1tRRQkV7LYMgyTtLI7TWurFAi5bjlVFAv5m589BVhoooQFFFFAFFFFAFFFFAFFFFAf/2Q=="/>
          <p:cNvSpPr>
            <a:spLocks noChangeAspect="1" noChangeArrowheads="1"/>
          </p:cNvSpPr>
          <p:nvPr/>
        </p:nvSpPr>
        <p:spPr bwMode="auto">
          <a:xfrm>
            <a:off x="7267575" y="72310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xQSEhUUEhQWFhUUGBwaGBcXGBcdHRgXGBgXGh0YGhwYHCggGBwlHB0YITEhJSkrMC4uFyAzODMsNygtLisBCgoKDg0OGhAQGywmHyQsLCwsLywsLCw0LDAsLywsLCw0LCwsLCwsLCwsLSwsLCwsLCwsLCwsLCwsLCwsLCwsLP/AABEIAMQAyAMBIgACEQEDEQH/xAAcAAABBAMBAAAAAAAAAAAAAAAAAwQFBgECBwj/xABFEAACAQIEAwUFBQUFBgcAAAABAgMAEQQSITEFIkEGE1FhcQcyQlKBI4KRobEUM2JywVOSotHwJHODsrPhFRZDRFRjk//EABkBAQADAQEAAAAAAAAAAAAAAAABAgMEBf/EACQRAAICAgIBBAMBAAAAAAAAAAABAhEDIRIxQQQiUWETMpFC/9oADAMBAAIRAxEAPwDuNFFFAFFFFAFFFFAFFYJpnj+JxxEBiS7e7Gou7eijp5nQUA9vWryBRckADqdBUYv7RL8sC/R5Ou/wIdvm+lbrwSHd171vGU5/ybQfQUBh+OwXIV+8KkAiIFyCb75AbbdajeK9pu6UgwyoxVihZVPujVsqtmIG50qQ4jjmDLBBbvXBNyLrEgtzsAddxZdLnqBc0vw7hiQg5dXa2eRtXci+rH6nTYX0AoDiH/mGSXFLiG7tZVzZXOiBits9iTZra3tXXeCceMka95G3e5AWyDlfQHNHcglTe+2l6Ti7J4dJS7BpM+ZQrAFUDakCwva2mp2NqnMVhVca7jZhup8QelVgmlstNpvQinFotmbIdrOCt9ts241p4jgi4IIPUU0w2IuTG9s6gX6BlN7MBfY2OnkaweFR7qvdnxj5dvTQ/WrFR9RUeRNGNxMBfS2V7eXwsf7tK4PHpJcA2ZfeRtGX1H9dqAd0UCigCiiigCiiigCiiigCiiigCiik5JQtgSBmNhcjU2JsPE2B/CgFKTnnVFLOQqqLlibADxJO1Rr9oIAZFWQO0RUMiG5zSe4nhmboL0xjwz4p7ykZV94KbqrdY0PxMNmk+gA1oDZOIzYprYcd3CDYzMOZv5FO3qb/AEtrLcP4bHCDkGre85N2e22Zjqdz+NOo1AFgLAdK2oDApnxTHd0mbQsdFBNhfxJ6KBck+ANUj2z9o3wmFjSGXupZpNGBsQkYuxGh6lB96qInH8VDh1GJaaaZlMnMTYCQeOlwEG2urG4qJOlZMVZ2bs3gikZkclpJzndmFjY+6pHwgD4elz51M159wHG8Xxbi0SDESxRgqJIo5JVXLGAZDyWUhiDbyYV6CFWaogKwRWaKgET2ghbIJY754TnFhqyfGg8bgXt1Kr4U9wWKEihlII01GxuAQR5EEH604NQHCT3JeP4YXy+kT88Z8guYr6KaAn7U2xuASW2Ycy+6w0Zb/Kw1HT8Kc0UBXjxObCvlxI7yJjZJlFiCdlkUbEnqND+VT8UoYBlIIOoI60y46rGF1R40dhZTKAyE+DKSMwOxrnfD+2UmHVhJDllhJE0Nzlyg7oxBzraxU6m1wb2vUNpK2SotukdUoqv9ke0oxyFghGUKcwIKMWBuEYHW1vLRh1uBYKkgKKKKAKKKKAKKKKAK5D7VZO7x0MrYvKY1LRxWK5DbUiQN8XXS+gF7GuuO1tT0rhPG5IsVNKcIGXDQSlp8W3OHkcG65mJJ0sAoBsMo0uLmrXdFodmOC4ONiZcVLEcAcspIkZgr5fdZbWUnQZbakV23hGKSWFHiUqjKCgZSpC9OU6jTxrlXYXgCPijKXYRRIMsA+IOWU58p+1VRYkW3fyF+qZ3j3u6ePxL6/MPPeoTtUuhPse0XrSOQMAQbg7EVXu1/bHD8PS8pzSN7sS2zHzPyr5n6XqUr0ioh2x7L4XFlJJ4u9kFo4wS2UZmuSVBAIG58QtqiOM8U4YMSO/kUKsaKsgJytYsTnddGy6Aa/E3jVC7UdrZsdh1d2MZL3SGO9ijFkUM1wWBAdjca8ugtVPWEtsDpv0t5f68KS1phP4OxcI41wTCyZsEsWcgKzQKSVVm+J2sAu2lulWXE9qY1UMMzZ75bMvMF95ly3BArguDjJ0Ltp4bnXYX0p3iu0s0bp9q14WBQRAKsZ9Bpe1wQBrfWrJcnSQelbOkze0wLlvG5DvbNGskndp8z+6b36KDt51M8M7QxYzkw3ECkwHuSwqCSdj3cgViD5GuMQcaLZxHDGSblpAxjkJdr3OXQgG9l0GvlWe0PaIYjDLFKGknjYZJiCrQJsyFrkyZr21IA+laKDuqKtqrOr9qOLcYwMTS2wk8aKSZAroRYjmdSxtpfYmqlw72i4p5JM4wryyiKNFjNwftGBL7mwDEinPY/2nxHDvheJEjkKrMQXV1ItlkG+b9fG+9LfiPcThc2AREexaFCC0bWBZTqdUNxVljbTjW/kmLXZZu1Ptbx0AVI4o0DDlkIZiSjZWFibXBFiak/Z322lxmMEGNxMcneJ9msWZecakG1s3LfTyqmYziLsszqEMauzWu3KvKoYgA5QzW2tck9BSD9pngdGhxRROV0VsNGzWvfKzLa+oI0IrP0/KcOLjv5NcsYxemekIuFwrqIo7+OVb/iRc1Vu1/ZD9tY91LlIy5ltoCtrWOtjb+E1aeC8STEwRzxm6SqGHlcXt9NqeZaya+TNM5nwzg2PwMihJBM7XMkWYBTHdeaBmUHMpFmRtw62ItV9wGOzWD6E36EXI3BB90+Vz5GtuK4MyIClu8jOeMn5h0PkRdT5NVb4xxyIFRHYTzxNIkchMau8ZAt3hBUSodCN7b6AVILlRVVwXbrCtGHZiuVlWa40hZ1BBcnZLm2bb86tNE7VolqnTM0UUUICsGs0hjsQI0ZzsovYbnwA8ydKAZcSUTN3G6WvL5qfdT7258l86RiwcayxwQokccI711QBRmN1jFh6O33BT3hmGKJzWzsczkfOd/UDYeQFI8D5leXrK5I/lU5V/wgH60BtxHhSyKMh7uRCWjkUC6udyR8QPxA7/gRjhfEDJmSRQk0ds6A3Gt7OhI1RrGx8rHUVJVTPaVx2LAwLN/7gEiC1rk6Z7+MdsuYfy9bVKVukGxr2+7Vw4K0aTiGaT3joci758hBDEacgKkgnUG1cG4rjmlxTI7riJJJFHfxZjnzfKG33AtpbLapyDtFIrFf2mAySNmkE0BkLTPYG7FDtothoMtLDjkcaGQQwmSIEAqVUllJUOvLdQdSAOnUV0ZG/Tw/W2yccI5HTdGvFcGUkyooZFjXuizqisF+zBGotqGOpvvTfDpIwfNGibWKSBgW3I0J6a05kxylYs0GDlMiiR43JiYORazDNqQo964vmOgpTu9VCQJAtrskbFlznfmJNzlyi1U4qOBOa9z8iSTk+PQwEliVy79SOl9q0mwaOCbWbxB3qRkwbMSVXRbnW/QUwyOGPXluQB06fjXPGTTuJWXwxDheHKs/lpY2AIFjm8zUsBvnRbONb2sw+m9aQE5MrHJnW4uLXHl5EU0x5UABiGRdtOptt40lNylvsJqKGXEeGqil0e4F+Vt7C12B6gX1vTDvzYDQ2FhyqdBsLkU7ixJgcsjK7WK8y3AB6HWx6CmuLn7xy+VULakLtfxA6elejj5Vv+mDa8D3gWIBxCrIRknDQSHymAUMbdFbIfRaZYPHz4dhldkeJjpf3JFNm023vfpTeZbqR4ipHtLzTmUbYhEn+sg5/wDGGP1pKNsm9HdPZn7QE4gncyBUxCDVRoHHzIOnmOlX0V48wuKeGRZY2KuhurLup8R/l12O9emvZ52wTiWGz6CaOyzIPhY7MP4WsSD5EdDXHOPFmsXaLSao3a7hsU0c8Tfu2vMrDQxypyyZD0bmU3H8V6vVRfH1AjWT+yYMb7FDyuD4jIT+FULHF55JpGGGEbTzqVC2IWLFYeNTmMluuuUqLkZ7bV2ns7xKHEYaKXD/ALoqAoNwVC6ZSDsRax9KjeIcBimmJCZXw5jkhZeXJL9pcArblYZcy7G+tTuDnEiK4Fsw1Hgeo+hqFFJaLSk5McUUUVJUKjMb9pNHF0T7V/obIPq1z9ypOo3hHM00p+OQgafDHyDXqL5j96gFuLTFIZGX3gpC/wA50X/ERS2Ew4jjRF2RQo9FAFNONm6ooPvSxj1s4b+lSNAayMACSbAC5J6Ada8ydvO0hx+LeUH7NeWEfwA6N5FjzfUV2T2v8c/ZsAyqbPiD3Q/lIJc/3Rb7w8a88gV1+nh/oxyPwO0xcl75zfxst/W+W96nuA4a2Hdl0LsEvpoqAMfS5aMfSoCBatHDeVIktcmNn0Nv3jE6+PKii2lXzq40MX7bEMdw+F4jK8cbM9he7A22LnUXN6nsNGk1igCud410VzbeMH3T/B6WPSoTAyoVLCwG1tSF11UX2HpT2OQC6nTlsfTyv41wTm6ps6aSNExgUkX8RbzuQPTX9KQicIuZiS1gLjTTW39aTPEFk0kcJKRZZm2f+Gew00FhJv433pvjIGAIdcrg6g7i/wDzeo33rKmjKxRJVuWYNl8MxP5nUVC4/FNKQWtpewA2vvrudhrT6dzbL0qOlFej6bBxXKXZhKXgasK0NKvSZFdJBoafYsl8LA39lJLCfRgsyfrKPu0xNP8ABLmw+KX5e5mH/DdkY/3JW/CqyLRImSpz2edpzw7GpKSe6fkmH8BPveZU6/QjrUG9N294VhlWi8D2ejggEEEHUEbEHrWmKhDoyNs6lT6EEGqN7GOPftXD1RjeTDHumvuVtdG+q6eqmrxi8QI0ZzsoJP0F65DUj+zocxkyXzkgNc35kRUJHkSCfrSuFHdyunwv9onrs4/Gx+8axwEt3ZDm7K7BvU6/1rPFhlMUg+CQXt8r8h+moP3aAkaKKKAa8UxXdQySfIjN+AJo4dhu6iSP5FAJHU9T9Tc/Wm3HzeHLa4d41I8mkUH8r07xmLSIZpGCgkAX6sdlA3JPQDWgIXF8cw8oRoZo5BFMAxVlIzBCct722I186bezzteeKQSTGHuQkpjVc2YkBEbMdBY821efuzsiRRTxuysytHeK+UM2YqVOYjOw0NuldZ9kWGw88WLEY+zScWRWYKc0MdyVB1NwRrfaq3tqizikkys+3PiXeY2OIbQR+XvSG59NFX8K52lT3b9lPEcVkVVVZMqqoAAChV2Gm4NQKV6mONRRySdsdIbAnwFWaU5ZSt7d2qKBbqiLceW5qu4SLOyp1dlQfeIX+tTM04eWVh8UjkehY2/KrONuiLoR4dyGSL3gp5RYag8wuOovpp1qVwCqVI+XlII9d6YNIVlWS17Cw/yb8qdYJcmYEg5+YHqRsbjyJ0rijBLKoy6NpSvHaHUgHgNPIUi0ysAkwJQaKw1aP0+Zf4PwtW0kg/ytTOaUC+gPreu1uE7ic6tbGnEcO0ZAaxDC6spurjxU9fMbiouWpnD4pQCkh+zJuU1tf5kOpjk87EHrTPF8NawaK8sbbOotr8rLclX8uvS4qIzSVMmvJEuKSNLOp10Om+h09aRNXJNCKkOAaysn9rDMn4xlv1WmBp5wCTLi8OTt3yA+jsEP5MapPosuyJzXF/Gm8xt9KcNGVup3UlT6qbH8xTWc1hk6LLs6v7BOJZMdJF0nhvbziNwfwZvxrqntA7QjBwK3dmVmkX7NWAZlBBa1wb6Da2u1eevZjiQvE8HmAIMmQgi9wysNvUiuve0yaJIYjIseRsRZRKGICxo2qfxZjcX0tcVyrvo2LhhON4ePvGlmjjEk1lzuo1Mam172vo34GpnG4cSxuh2dSPxG9edOLdziHYLJBGWZSsUqtlY83LmXWFvIjW59K9GwSqw5TcDT0t0I6GqrcEy0lToT4Xie8ijfqygn1tr+d6xSXAz9mVtbI7qPQObflaihUju0PEcssMSoXkJEiLewbKwVgT8OXOrHQ6elPuH8Lyt3spEk+vPawUH4YwSci6eptqTXKO1fbT9pkjlw0rIsdrHKM0ZJRmvlvcEBb7i1dB7B8emxcbGVLBQtpBs5ObMB6WG3zCovwWcaVkN2e7Enh6YiR5u9M88clsgCxqkrGwudSQ5JbTYeF6u/D+HxQLkhjSNb3soA1PU23PnW/EMMJYnjPxqV/EEXrXhmJ7yGNzuygm3zW1H43qWyp5e7UH/bcXf/AORN/wBV6jlqc7f4bu+I4tf/ALSf79n/AK1Ag160dxRxvsluAn/aIvJw39wFv6UYOTlX0H6UlwRvtQflSQ/hE/8AnScD2A9KldjwTMUtZCp4fTw9PD0qPSWlO+pKEZdohNrofwkZtP1/S9IYpbD8N6aPLQ8wYWvZh47Hp9K5lheKScXryW5clvsSkk3rSHHtGTqGVhZo3JKuvgRfTyI1FOYeFySZsliEKrIb+4Xvlv62IFvCneEwq5QRHox6m9yoNhpc3ufIeVXyZoR+yYxbIjFxcmeJmaIHVS12hY9H6EHpJYXtrY0zma9j1tr5kG16s2BwCJKrGTIVPMG2ZGtdbG+ZTa1vrTbjvBAObD2IQEyRgnMt9st7l03t1GtUhnhJ0XcHVldNIzMQCRoRqPUa1uzfnSWI91vQ/pW0iq7H/aYWxeJ85pD9GYsPyNQcxqb7Ut/tMh+YRt/eijNRGDwjzyrFGLu5sB/UnoALknoATXJN6NUtlk9nODX9qimlvkWeKJBtnmmcKAP5VzOfQeIv6kxnD4pU7uWNHTSysoIFtrA7WrzT2RMc3FcBh4Rmgw8l1O3eOBneY9RdkW1/hRR5D0zjsR3cbv8AKpP1A0/Oud9mhTOO9jDjRDJHMIik0juuQFZlaRdHtbUBNGINrnSrfisJc50OSQfF0Pkw+IfpSmCg7uNEvfKoF/Egan6nWo3jvEzGimNlsxIL7gHprsDfxqJS1vwSlbMcFxwM00JUq4tK4uCFzkqov1zFHPpWKpXY3jcoZp3bPH3WIeVuXOywyvk1J25my7aHpRURfJEyjxdG/tB7IdzE2LwjpEIA0simPOXbNnLXvrfYgg3GmlquWCwKYeNUClotbFb6Zzc8q/Dcn0FPuN4PvsPNEN5I2UepBt+dKcMnWSKN0FlZFIHgLe79NvpU6oixTDSKygoQVtpbWmfCuVpYj8D5l/kkuw/xZx92nU2EVjfVW+ZTY/Xx+tR2LDxSLLcPf7L5ffK5cx12a+oHxnTrQg4z7bcD3fEA/SaNW+q3U/0/GqMmEkIzLG5XxCk+XQV272vcGfF4ZHSIiXDubZioDRuLOMxbKNQh18Lda45j+EGNIzicNi1IVj3kYGUDMbfDZvUOK9HBNOCVmDhcjThdw8lxYiGXQ6EcvgabI9TnDsKjXlPeuskJWMDJmIyczNrv4fjrUeMM4jQr3AzZiFnyhjzWFibX8L6bVEM+OU3FPZaWCajbWhASVuJa1xsRQqGCBioJCEFb3OoIJFIZq6LMWhcyVoWrVprgDTl621+vjSMr6G3hUJkUWjsW5iM2JaMNAEaJs2zyNlYRAjXNbXTanmE7pUyW59NL5QPDm1NgSebzNb8XYFIoo17tYYwMml1YgXJt7zG9ix8AKinlJHMdCLedv9XryPUZeU7OmPtQ9mX7VnESZVBUsASuvXxb1pAYnKq5iwdSSpHvAKbFbgbi5O3SiMoCpJIFrfFoLbaf1pPFz3ysGsSd/wDt0v8A0rLlZaxaV84dCtyQCybjXUlN/O67jeqXioSoOhK20a248asDObMUtmAupYkC4Yakk76k9KOEpJiGcSSRhbBmWILcAtY+QPr410YpuEHLwRw5tJEP2na8w8TFFt/ulFKtE+Cw1yCJsUtibG8UB1t/PL/hVf4tJfjMuGMjyBpVEceQC6Es2UKjAgDKCoJI16Wqupw7OrdzDMdiHcgC1x/DYeuarRkskbstKDi6ZdvYDw3vOJGS1xBEx26sQo+u9egeJHMY4/na5/lTmP55R9a5r7E+GNg8G79zI8uJcElQthGgITnZsrC5c3W/veVXmFMRO5kzJAF+z5ftGsDzZWNlU5sovlb3OnXNgmMZikiUvI6og3ZiAB9TUNjQ2LFkBijQ5u9ZbOSNfs0bYXHvMNeg6iQwvB41YO2aWQbPIcxBNr5b6Jt8IFOsbMEjd291VJPmANqgFA9nPZovhsPiJpA6tDyIqZCO8ZZGLMHObUACwGl970VeuE4buoY02yqBbwNtqKE2PKi+CHL30X9nIbD+CTnXToNSPu1KVE8RHdTRzDQNaKTzDH7Nj/KxI/4hoQS1IYuBZFZG2YEH0Ph4UsKpvtQ4Ti58NmwU8sbxHOY4yAZgLHKG3DAjTobkEHSpQEu0va6PDJHh8VE8hnEiSGwCZUU5nYnoRY28G8q4/wAUil4XIIEx80ABZkMQJjljaxSWyva5B10O1O8bxx8SskkuT9q5UdBdy2bPkRAvxe/mXwHlTvC8ExuIjbCNBIHhj77DvkXIsbC/7O1xY5rErsVYEagmtPT5Kk1JaJnGtor3B58U+KdmkM8cq3kdicrLlOU2IujA7bHQ1IT41ZUW2CTGBGdS2Zka5yNZcpuRqdhUBwuUmdL72ZNBlsMjgCw21NR6BGRVdSQDcFWsRmCgjVSD7o/E10RwL8rnfgo8/tUfsnOJzYYZF/YZoeT3DiWDLzNf34TcfSmivhTuuLX0kgf9Y0ppI4sgGayLYZiCbXJAFugv5egpOt6owb2PWTDdJcSP5sPEf0xArBw2HO+Jl+uFH9J6ZE1gmoYRa4cRHJEQJychzOf2axO2Vv3lxaxB1O/Sm88UXWaS410gHXbUzVA4PFGKQOBe17i5AYEWIJH+tKsOHlw8inuzqNShGVx1LC11YDxHjtXn58FO10bRfJfZo7Qi3PN02ijH6ymkppodeWdj5yRL+kbUhKzIcrEa318fx8fDyprJiLbHeubjsniOu+is6nDSSco5e+YknMunLGNPpT/s84Amth1w4ZQicxLPI1wsfMblifIbVD4HDd6JS7mOBABLL8tzcIo+ORwDZfK50FV6d1sVVSBe9ybnTMBewsDY/lXQq/HRZaZOcQxE3eQhbQLDGMuX4cujuQNWYsTe4v0p/wAC4ZLxTER4YYmaYM4L3uFSME53GYnW22g1NQ3aGUjGT5N82Ta97BVIsfMV3X2c8DPDIhNPkZplVJ2S18OULWVsulubmItYgXuNrJpRoN2y/SKsEKxQgCwEcSjYaWH0AF/pTvCwCNQq7KLf9/WmuEGd+9O2oj/l6t94gW8gPGn9ZgKj+LHN3cf9o4vt7q8x36aAH+an96YYX7SV5OicifT32+psPuUBIUUUUAUhjcMssbRuLq4Kn0Ph50vRQEdwjFMQ0chBlisGO2YH3ZLdAwH4gjpUhao3iuHYMs0QvJGDdRYd5Gd0udL9Vv1HS5p3gsYkqB0N1PkQQdiCDqCDoQdRQFIxHYWJ+KDEwyNB3RWWVI1W0sj5hrfQAhTfQk59LHWrZhj3LiI+41+6N9upjPp8PlcdKWwf72b+Zf8AprS+Lw6yKVYXB/UaggjYg2N6N2DmvtH9n5klXG4NftEYNNEB+9AYEslvjte4+K/Qjm4dImRmT5GZf7rEf0r1jhZ2VhHKbk+4+wkHgegcdR13HW3POO+zeLHQl4bQYmJ5EvblkyuwGcDqRbmGuut63x5uOmUlCzh96L094/wPEYKTu8TE0ZN8pOqvb5GGjfr5Co7NXUppmNG5NYJrTPWpeociaFCad8IF5L2uFUki3iCoB8KjWeneBxoSOQW1bLY3tYC+m1ZZJe0vBbHnGcYzsMxJsFF7AXCjlFha9vHfateH4IOhlkcxwRmzSAAlmtfuowdHkI+ig3PS6qwqqCfGXCvrHCOWSYX0Yn/0ov4zqR7vjUPxfi74hgWChUGWNE0SNPlRenruetclWbNm3GuKmcoAoiiiBEUSkkIDuSTq7tYXc72HgKb8Jw4knijbZ5EU+hYX/K9O+znZvE46Tu8LEZCLZm2VL7F22HXzNjvXc+zPsvh4fFnlInxMpWPNbljEjAHu1PUC5znXTpVukVKdwjgf7FK2JxXLjcSWaJQquMCZMzLNOrMLE6gfLYnU2FTPZ7isPD21yuuM5p3ST4wtwoDGxDkm5ve7722vvE+yWEmxbyrEO/dMssgOiqba22MlhYeW/SqD2Y7NTYjFT4WRJFwsRyzJiI1PeIQe6eNlPLINdr2ABub2Fkm3p6rZdOKW+y3diO0jGESPDJDh2cpaS/8As8mnJc2zwEmytYZSMp0sRfQaiUKxoMPLGqxZe7Fh9mVtYIQdVuNLHTzqA4d2riwzHDyF2QNkglyk5wDbuyR7xT5uq2J2JrOUleiqRauIzEAKnvvot+ni1ri9hrv4UvhsOEVVXZRaorgfeSPJiHK5JAohUWJWNbkszdCxOq9Mo1vtNUAUUUUAUUUUAVC8SglhLzYZA5Yc8ROUOwFlcHo2wPiPMC81WKAqnAO08GIkZ1zI7qqNC4yussZe6WPvNZhqOi1ZMI+YE5g2p2tYeWnhXK/aLiJYsQyoFdZrOxK3kgERBMkYAPLsTfXkBG9hYfZfKQkyy2RzKQqe7dEVQSq7aEkaX0CHqKqm7LNKi64vDrIuVhcfoRsQehB61C4GUYfETRSN+8CyhiPH7M5ugPIuu3NU/eofjq5JIJ7aI3dv/u5rKbjwDiM67WNWKj7iXDosRGY541kjbdXAI/PrXNe0XsUw0t2wkrYdteRgZEJ10sSGT6E2HSuh9y0AJjN41BvGT7oAvyE7fynTzFOcLjVe4Fww3VhZhfxB/WpTa6FHnLi3sm4nCeWNJhrrE48uj2/1eqpiuz2NQ2fCYhdSP3TkXG4BAsa9fMwAudB51Ex4w94e6sySkWY3Ch7MWIPxAgDQdfU2tzZHFHlHD8DxcjBFw8tybaowF7XsSwAGmupGlWROCSYdvsMJJisRpdjE5ghY6LlzC0z3vzNZR0Dbj0xBhLczsXbxOgB65V2H5nzpFn72bKPchsWN95CNF+6OY+q1VtsUeecL7KOLYuRpJ1CM5uzzOCTe+tluTa23S4tV/wCzfsPw0RD4uVsQw1yAZI76aEXLNr5i/hXV6b4rHJGQCbsdkXVj6AdPPalkmMDgY4ECQxpGg+FFAHrYddN6jcZMJ5o442HJmkLb7DJy9CRm329adfs7zfveRP7MHVv52H/KNPEnatODoGeWQCwuI0A2EcVxoNhzF9ulqgD/AAuHWNcqiw38yTuSepPjStZppisaFOUAu/yLvrsT0UeZoDPE5USKRpGVUCnMz2ygeLX6VyWHgc2OVc94YMxPenMXZ+ZVZLgZEPMQBc6ja166fPwdZypxID5GDLHrkUg3Fx8ZBsbkbgaVJ2qGkyyk10MuBYPuYEitYILDmLE+ZJ6ne3nT+sAVmpKhRRRQBRRRQBRRRQCLYVC4cqpdQQGsLgHcA7gHwqO4jwGORs4UBtAdwGAvYnKQQyk3DDUa23NS9FAVHjGExndZYJ3je4yl0EljrcFkF2Qjoy32NxVb4f2nxZV8LxiJYllOQTgKqsp0KgEncahhtfW1q6jao3j2AaeFo1MdyQbSx94hykGzLmHhuDp57VD2qJVJnKE7WphcdIJDJLh0JjaUDMz5VXMzZdG57aAX866BwbjkXFIy+GeOymxPN3kba25eUrcdb+O9V3hfYGSJpMRKsby5y3cRt9jLHlAICsoyPq9um17jZ5wTsXhBIcRgJ58Oykq8atoL6mN45ASgtsBawsRSCpUyZtN6LXJw5s2e4mt8MvTXUqQMo6fD03FQnavtNJCO7XAzSyMjOoDxqPs7EkNdiCLg+6an/wDwsf2s3/6Go7iUcaExhpZZnU5Y+8c6bZnAYBUudzv0vVk0VKXL7RpsjvEsCohzAOGzOMpYg8wAOa4uLgWvV84fjkWNREkslwGzBfeLali7WUk3vpXMuH9gce0rCVIkjJZGYPrl3WaM5SQw6qwsdqtnZXgGMjlH7TxBpAqZWhEWUHoGRs2gta9hv4VEYtL3NFpuN+0tXdTSe+wiHypzMfVyLD0A+tZKR4ZCwFgSMzM2p1tdmbe16b8Vkiw0TzTTSLGguSXP4AbknoBVE4f2wXHzRFcPOuFGbPLiHVUuBa6gXDWJAJzC1/GqzfGLkQlbOg8WxuVAEYBpTlRtwLi5ffUBbnfW1uta4TExoipCrSKq2GUaWGnvGyk/WuU4XieKzTQ8MiOIkACd81isBzteRC5s2cEHQ6d3exua6L2P4DNAveYzEy4jEMObM3In8KIoC/etc+mlTF2rDVOiW7qWT3m7sfKmrfVj/QfWnOGwqoLKLeJ6k+JJ1J86WoqSDFqzRRQBRRRQBRRRQBRRRQBRRRQBRRRQBRRRQAaj8dweKVg5DLIBbvI2ZGy72JUjML9DeiigGUXCC1w+JxLA6WzqNNeqICPxqSwHD4oQREgXMbtbdj4sTqx8zRRQDukMThkcAOoPhfceYO4NZooCC472Sw+KyDEZ5FjN1VnJUE21I2J6XOoubbmtOMdnMKmFYdyrLChaNWLFVKAsul7WB1tRRQkV7LYMgyTtLI7TWurFAi5bjlVFAv5m589BVhoooQFFFFAFFFFAFFFFAFFFF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4" name="Picture 6" descr="http://upload.wikimedia.org/wikipedia/commons/8/8d/GPS_Satellite_NASA_art-ii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942" y="1385071"/>
            <a:ext cx="2470150" cy="197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wpclipart.com/travel/GPS/gps_glob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1" y="4197392"/>
            <a:ext cx="1742168" cy="227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extremetech.com/wp-content/uploads/2012/04/gps-satellite-constellatio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090" y="4054807"/>
            <a:ext cx="3697061" cy="204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dirty="0" smtClean="0"/>
              <a:t>Accurate</a:t>
            </a:r>
          </a:p>
          <a:p>
            <a:r>
              <a:rPr lang="en-US" dirty="0" smtClean="0"/>
              <a:t>High Battery Consumption</a:t>
            </a:r>
          </a:p>
          <a:p>
            <a:r>
              <a:rPr lang="en-US" dirty="0" smtClean="0"/>
              <a:t>Not Reliable Indoors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85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Apps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Road – Vehicle Navigation</a:t>
            </a:r>
          </a:p>
          <a:p>
            <a:r>
              <a:rPr lang="en-US" dirty="0" smtClean="0"/>
              <a:t>Off Road – Hiking, Topo</a:t>
            </a:r>
          </a:p>
          <a:p>
            <a:r>
              <a:rPr lang="en-US" dirty="0" smtClean="0"/>
              <a:t>Recording Tracks and Waypoints</a:t>
            </a:r>
          </a:p>
          <a:p>
            <a:r>
              <a:rPr lang="en-US" dirty="0" smtClean="0"/>
              <a:t>Status – GPS Availability</a:t>
            </a:r>
          </a:p>
          <a:p>
            <a:r>
              <a:rPr lang="en-US" dirty="0" smtClean="0"/>
              <a:t>Specialty (workout, golf, gas buddy, speedometer, Google Now)</a:t>
            </a:r>
          </a:p>
          <a:p>
            <a:endParaRPr lang="en-US" dirty="0"/>
          </a:p>
          <a:p>
            <a:r>
              <a:rPr lang="en-US" dirty="0" smtClean="0"/>
              <a:t>General Location – </a:t>
            </a:r>
          </a:p>
          <a:p>
            <a:pPr lvl="1"/>
            <a:r>
              <a:rPr lang="en-US" dirty="0" smtClean="0"/>
              <a:t>Facebook (check-in) </a:t>
            </a:r>
          </a:p>
          <a:p>
            <a:pPr lvl="1"/>
            <a:r>
              <a:rPr lang="en-US" dirty="0" smtClean="0"/>
              <a:t>Weather (forecast)</a:t>
            </a:r>
          </a:p>
          <a:p>
            <a:pPr lvl="1"/>
            <a:r>
              <a:rPr lang="en-US" dirty="0" err="1" smtClean="0"/>
              <a:t>Glympse</a:t>
            </a:r>
            <a:r>
              <a:rPr lang="en-US" dirty="0" smtClean="0"/>
              <a:t> (share location)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74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612520" y="579788"/>
            <a:ext cx="1841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Apps for Both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6350773" y="1634601"/>
            <a:ext cx="1528633" cy="1640033"/>
            <a:chOff x="6412606" y="1773940"/>
            <a:chExt cx="1604328" cy="1747029"/>
          </a:xfrm>
        </p:grpSpPr>
        <p:sp>
          <p:nvSpPr>
            <p:cNvPr id="23" name="Teardrop 22"/>
            <p:cNvSpPr/>
            <p:nvPr/>
          </p:nvSpPr>
          <p:spPr>
            <a:xfrm rot="8214137">
              <a:off x="6412606" y="1773940"/>
              <a:ext cx="1604328" cy="1603427"/>
            </a:xfrm>
            <a:prstGeom prst="teardrop">
              <a:avLst>
                <a:gd name="adj" fmla="val 128816"/>
              </a:avLst>
            </a:prstGeom>
            <a:solidFill>
              <a:schemeClr val="tx1">
                <a:lumMod val="95000"/>
                <a:lumOff val="5000"/>
                <a:alpha val="43922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805359" y="3127542"/>
              <a:ext cx="719775" cy="393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Gaia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130521" y="1665638"/>
            <a:ext cx="1422672" cy="1744280"/>
            <a:chOff x="1482235" y="1763501"/>
            <a:chExt cx="1927398" cy="2412003"/>
          </a:xfrm>
        </p:grpSpPr>
        <p:sp>
          <p:nvSpPr>
            <p:cNvPr id="21" name="Teardrop 20"/>
            <p:cNvSpPr/>
            <p:nvPr/>
          </p:nvSpPr>
          <p:spPr>
            <a:xfrm rot="8214137">
              <a:off x="1482235" y="1763501"/>
              <a:ext cx="1927398" cy="1926315"/>
            </a:xfrm>
            <a:prstGeom prst="teardrop">
              <a:avLst>
                <a:gd name="adj" fmla="val 128816"/>
              </a:avLst>
            </a:prstGeom>
            <a:solidFill>
              <a:srgbClr val="DF8917">
                <a:alpha val="43922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652301" y="3451991"/>
              <a:ext cx="1513251" cy="723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Google </a:t>
              </a:r>
              <a:r>
                <a:rPr 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maps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596645" y="1590086"/>
            <a:ext cx="1553847" cy="1868893"/>
            <a:chOff x="9030333" y="1763501"/>
            <a:chExt cx="1927398" cy="2318181"/>
          </a:xfrm>
        </p:grpSpPr>
        <p:sp>
          <p:nvSpPr>
            <p:cNvPr id="24" name="Teardrop 23"/>
            <p:cNvSpPr/>
            <p:nvPr/>
          </p:nvSpPr>
          <p:spPr>
            <a:xfrm rot="8214137">
              <a:off x="9030333" y="1763501"/>
              <a:ext cx="1927398" cy="1926315"/>
            </a:xfrm>
            <a:prstGeom prst="teardrop">
              <a:avLst>
                <a:gd name="adj" fmla="val 128816"/>
              </a:avLst>
            </a:prstGeom>
            <a:solidFill>
              <a:srgbClr val="92D050">
                <a:alpha val="43922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96253" y="3394501"/>
              <a:ext cx="1327462" cy="687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Trimble</a:t>
              </a:r>
              <a:endPara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Navigator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221771" y="1649090"/>
            <a:ext cx="1455151" cy="1591895"/>
            <a:chOff x="3951183" y="1763501"/>
            <a:chExt cx="1927398" cy="2145825"/>
          </a:xfrm>
        </p:grpSpPr>
        <p:sp>
          <p:nvSpPr>
            <p:cNvPr id="22" name="Teardrop 21"/>
            <p:cNvSpPr/>
            <p:nvPr/>
          </p:nvSpPr>
          <p:spPr>
            <a:xfrm rot="8214137">
              <a:off x="3951183" y="1763501"/>
              <a:ext cx="1927398" cy="1926315"/>
            </a:xfrm>
            <a:prstGeom prst="teardrop">
              <a:avLst>
                <a:gd name="adj" fmla="val 128816"/>
              </a:avLst>
            </a:prstGeom>
            <a:solidFill>
              <a:srgbClr val="389FAA">
                <a:alpha val="43922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483906" y="3494452"/>
              <a:ext cx="835675" cy="414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Waze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1846551" y="3832187"/>
            <a:ext cx="196215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  <a:ea typeface="맑은 고딕" panose="020B0503020000020004" pitchFamily="50" charset="-127"/>
              </a:rPr>
              <a:t>Voice-guided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ea typeface="맑은 고딕" panose="020B0503020000020004" pitchFamily="50" charset="-127"/>
              </a:rPr>
              <a:t>nav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ea typeface="맑은 고딕" panose="020B0503020000020004" pitchFamily="50" charset="-127"/>
              </a:rPr>
              <a:t> for driving, biking, or walking. Live traffic conditions with automatic rerouting. Tells which lane to be in for a turn. Street view.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28345" y="3866314"/>
            <a:ext cx="19071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Community-based traffic and navigation app. Live routing based on user reports. Finds cheapest gas station on route.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13103" y="3833329"/>
            <a:ext cx="21368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Record tracks, waypoints, and take geo-tagged photos. Display NEXRAD radar, track data, and Gaia POI data from webpages. Import and export GPX/KML files.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05902" y="3857091"/>
            <a:ext cx="20468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spc="-151" dirty="0">
                <a:solidFill>
                  <a:schemeClr val="bg1">
                    <a:lumMod val="95000"/>
                  </a:schemeClr>
                </a:solidFill>
              </a:rPr>
              <a:t>Offline maps for your iPhone. Save </a:t>
            </a:r>
            <a:r>
              <a:rPr lang="en-US" spc="-151" dirty="0" err="1">
                <a:solidFill>
                  <a:schemeClr val="bg1">
                    <a:lumMod val="95000"/>
                  </a:schemeClr>
                </a:solidFill>
              </a:rPr>
              <a:t>topo</a:t>
            </a:r>
            <a:r>
              <a:rPr lang="en-US" spc="-151" dirty="0">
                <a:solidFill>
                  <a:schemeClr val="bg1">
                    <a:lumMod val="95000"/>
                  </a:schemeClr>
                </a:solidFill>
              </a:rPr>
              <a:t> maps and aerial images on your iPhone then go anywhere. Trimble Outdoors Navigator does not need a cell or data connection. 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965" y="1802497"/>
            <a:ext cx="1124249" cy="112424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645" y="1802497"/>
            <a:ext cx="1105113" cy="112424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025" y="1802497"/>
            <a:ext cx="1124249" cy="112424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850" y="1802493"/>
            <a:ext cx="1081735" cy="1124248"/>
          </a:xfrm>
          <a:prstGeom prst="rect">
            <a:avLst/>
          </a:prstGeom>
        </p:spPr>
      </p:pic>
      <p:grpSp>
        <p:nvGrpSpPr>
          <p:cNvPr id="40" name="Group 39"/>
          <p:cNvGrpSpPr/>
          <p:nvPr/>
        </p:nvGrpSpPr>
        <p:grpSpPr>
          <a:xfrm>
            <a:off x="-4778419" y="1406874"/>
            <a:ext cx="15182383" cy="5165485"/>
            <a:chOff x="-4778419" y="1406874"/>
            <a:chExt cx="15182383" cy="5165485"/>
          </a:xfrm>
        </p:grpSpPr>
        <p:grpSp>
          <p:nvGrpSpPr>
            <p:cNvPr id="37" name="Group 36"/>
            <p:cNvGrpSpPr/>
            <p:nvPr/>
          </p:nvGrpSpPr>
          <p:grpSpPr>
            <a:xfrm>
              <a:off x="1779972" y="1406874"/>
              <a:ext cx="8623992" cy="5140225"/>
              <a:chOff x="1846551" y="1515456"/>
              <a:chExt cx="8623992" cy="5140225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1846551" y="1538761"/>
                <a:ext cx="2069136" cy="5093616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3949134" y="1515456"/>
                <a:ext cx="6521409" cy="5140225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  <a:alpha val="5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Rectangle 38"/>
            <p:cNvSpPr/>
            <p:nvPr/>
          </p:nvSpPr>
          <p:spPr>
            <a:xfrm>
              <a:off x="-4778419" y="1432134"/>
              <a:ext cx="6521409" cy="5140225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Rectangle 37"/>
          <p:cNvSpPr/>
          <p:nvPr/>
        </p:nvSpPr>
        <p:spPr>
          <a:xfrm>
            <a:off x="0" y="1418877"/>
            <a:ext cx="1749426" cy="5140225"/>
          </a:xfrm>
          <a:prstGeom prst="rect">
            <a:avLst/>
          </a:prstGeom>
          <a:solidFill>
            <a:srgbClr val="2D39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50520" y="335280"/>
            <a:ext cx="213360" cy="213360"/>
          </a:xfrm>
          <a:prstGeom prst="ellipse">
            <a:avLst/>
          </a:prstGeom>
          <a:solidFill>
            <a:srgbClr val="D7C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FB399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777240" y="335279"/>
            <a:ext cx="213360" cy="21336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A5F64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1203960" y="335280"/>
            <a:ext cx="213360" cy="213360"/>
          </a:xfrm>
          <a:prstGeom prst="ellipse">
            <a:avLst/>
          </a:prstGeom>
          <a:solidFill>
            <a:srgbClr val="D7C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Elbow Connector 42"/>
          <p:cNvCxnSpPr/>
          <p:nvPr/>
        </p:nvCxnSpPr>
        <p:spPr>
          <a:xfrm rot="16200000" flipH="1">
            <a:off x="899160" y="533399"/>
            <a:ext cx="289560" cy="32004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05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9124E-17 1.85185E-6 L 0.17031 -2.96296E-6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90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031 -2.96296E-6 L 0.34987 -2.96296E-6 " pathEditMode="relative" rAng="0" ptsTypes="AA">
                                      <p:cBhvr>
                                        <p:cTn id="10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7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987 -2.96296E-6 L 0.53281 -2.96296E-6 " pathEditMode="relative" rAng="0" ptsTypes="AA">
                                      <p:cBhvr>
                                        <p:cTn id="14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975" y="770218"/>
            <a:ext cx="11641638" cy="1400530"/>
          </a:xfrm>
        </p:spPr>
        <p:txBody>
          <a:bodyPr/>
          <a:lstStyle/>
          <a:p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Google Maps 				    Waze 				         Gaia GPS 				</a:t>
            </a:r>
            <a:endParaRPr lang="en-US" sz="1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62" y="2014538"/>
            <a:ext cx="2360116" cy="4195762"/>
          </a:xfrm>
        </p:spPr>
      </p:pic>
      <p:sp>
        <p:nvSpPr>
          <p:cNvPr id="6" name="AutoShape 4" descr="Gaia GPS: Topo Maps and Trails - screensho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612" y="2030907"/>
            <a:ext cx="2663825" cy="42659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477" y="2014538"/>
            <a:ext cx="2407148" cy="428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6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1714</TotalTime>
  <Words>264</Words>
  <Application>Microsoft Office PowerPoint</Application>
  <PresentationFormat>Widescreen</PresentationFormat>
  <Paragraphs>48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Malgun Gothic</vt:lpstr>
      <vt:lpstr>Arial</vt:lpstr>
      <vt:lpstr>Calibri</vt:lpstr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Google Play</vt:lpstr>
      <vt:lpstr>Apple App Store</vt:lpstr>
      <vt:lpstr>Mobile Location  </vt:lpstr>
      <vt:lpstr>Location</vt:lpstr>
      <vt:lpstr>Location - Cell Towers/Network</vt:lpstr>
      <vt:lpstr>Location – WiFi</vt:lpstr>
      <vt:lpstr>Location – GNSS (GPS)</vt:lpstr>
      <vt:lpstr>Types of Apps</vt:lpstr>
      <vt:lpstr>PowerPoint Presentation</vt:lpstr>
      <vt:lpstr>   Google Maps         Waze              Gaia GPS 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김혜경</dc:creator>
  <cp:lastModifiedBy>chad sperry</cp:lastModifiedBy>
  <cp:revision>129</cp:revision>
  <cp:lastPrinted>2014-11-04T14:15:28Z</cp:lastPrinted>
  <dcterms:created xsi:type="dcterms:W3CDTF">2014-10-22T23:26:29Z</dcterms:created>
  <dcterms:modified xsi:type="dcterms:W3CDTF">2017-02-04T04:33:39Z</dcterms:modified>
</cp:coreProperties>
</file>